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73" r:id="rId3"/>
    <p:sldId id="257" r:id="rId4"/>
    <p:sldId id="259" r:id="rId5"/>
    <p:sldId id="260" r:id="rId6"/>
    <p:sldId id="271" r:id="rId7"/>
    <p:sldId id="275" r:id="rId8"/>
    <p:sldId id="278" r:id="rId9"/>
    <p:sldId id="313" r:id="rId10"/>
    <p:sldId id="316" r:id="rId11"/>
    <p:sldId id="270" r:id="rId12"/>
    <p:sldId id="317" r:id="rId13"/>
    <p:sldId id="315" r:id="rId14"/>
    <p:sldId id="318" r:id="rId15"/>
    <p:sldId id="289" r:id="rId16"/>
  </p:sldIdLst>
  <p:sldSz cx="9144000" cy="5143500" type="screen16x9"/>
  <p:notesSz cx="6858000" cy="9144000"/>
  <p:embeddedFontLst>
    <p:embeddedFont>
      <p:font typeface="DM Sans" pitchFamily="2" charset="77"/>
      <p:regular r:id="rId18"/>
      <p:bold r:id="rId19"/>
      <p:italic r:id="rId20"/>
      <p:boldItalic r:id="rId21"/>
    </p:embeddedFont>
    <p:embeddedFont>
      <p:font typeface="Viga" panose="020B0800030000020004" pitchFamily="34" charset="7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2553A1-A659-4EDD-8395-14FA379EAAD6}">
  <a:tblStyle styleId="{FB2553A1-A659-4EDD-8395-14FA379EAA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148" d="100"/>
          <a:sy n="148" d="100"/>
        </p:scale>
        <p:origin x="600" y="1408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2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7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6bf9e599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6bf9e599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bdca54fc3_0_2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bdca54fc3_0_2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4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654425" y="457825"/>
            <a:ext cx="4519200" cy="23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Phishing Websites Classification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5305000" y="3048225"/>
            <a:ext cx="189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Ghalia</a:t>
            </a:r>
            <a:r>
              <a:rPr lang="en" dirty="0">
                <a:solidFill>
                  <a:schemeClr val="lt2"/>
                </a:solidFill>
              </a:rPr>
              <a:t> Maher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Jamila </a:t>
            </a:r>
            <a:r>
              <a:rPr lang="en" dirty="0" err="1">
                <a:solidFill>
                  <a:schemeClr val="lt2"/>
                </a:solidFill>
              </a:rPr>
              <a:t>Rabeh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Ghadeer Ali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" name="Google Shape;160;p29">
            <a:extLst>
              <a:ext uri="{FF2B5EF4-FFF2-40B4-BE49-F238E27FC236}">
                <a16:creationId xmlns:a16="http://schemas.microsoft.com/office/drawing/2014/main" id="{8A277F4E-A41C-EC41-A9BC-3DC2ACC84214}"/>
              </a:ext>
            </a:extLst>
          </p:cNvPr>
          <p:cNvSpPr txBox="1">
            <a:spLocks/>
          </p:cNvSpPr>
          <p:nvPr/>
        </p:nvSpPr>
        <p:spPr>
          <a:xfrm>
            <a:off x="3977276" y="4237121"/>
            <a:ext cx="4601001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dirty="0">
                <a:solidFill>
                  <a:schemeClr val="lt2"/>
                </a:solidFill>
              </a:rPr>
              <a:t>Supervised by </a:t>
            </a:r>
            <a:r>
              <a:rPr lang="en-US" dirty="0" err="1">
                <a:solidFill>
                  <a:schemeClr val="lt2"/>
                </a:solidFill>
              </a:rPr>
              <a:t>Dr.Mejdal</a:t>
            </a:r>
            <a:r>
              <a:rPr lang="en-US" dirty="0">
                <a:solidFill>
                  <a:schemeClr val="lt2"/>
                </a:solidFill>
              </a:rPr>
              <a:t> </a:t>
            </a:r>
            <a:r>
              <a:rPr lang="en-US" dirty="0" err="1">
                <a:solidFill>
                  <a:schemeClr val="lt2"/>
                </a:solidFill>
              </a:rPr>
              <a:t>Alqahtani</a:t>
            </a: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29915-8BBE-1D44-8233-B3EE89D7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6" y="84547"/>
            <a:ext cx="1546857" cy="58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-1" y="618309"/>
            <a:ext cx="7900599" cy="2002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br>
              <a:rPr lang="en-US" sz="3000" dirty="0"/>
            </a:br>
            <a:r>
              <a:rPr lang="en-US" sz="2000" dirty="0"/>
              <a:t>Balance the data and then scale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feature importance of the high classifier score (Random Forest)</a:t>
            </a:r>
            <a:br>
              <a:rPr lang="en-US" sz="2000" dirty="0"/>
            </a:br>
            <a:r>
              <a:rPr lang="en-US" sz="2000" dirty="0"/>
              <a:t> </a:t>
            </a:r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5382961" cy="92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Third Approach</a:t>
            </a:r>
            <a:br>
              <a:rPr lang="en-US" sz="2400" dirty="0"/>
            </a:br>
            <a:endParaRPr sz="24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2E66EB-48BB-6E46-80FD-621C25AC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" y="1846107"/>
            <a:ext cx="5550667" cy="29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130237" y="8708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>
            <a:off x="5241368" y="1296595"/>
            <a:ext cx="3804471" cy="3398043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6" name="Google Shape;1486;p43"/>
          <p:cNvGrpSpPr/>
          <p:nvPr/>
        </p:nvGrpSpPr>
        <p:grpSpPr>
          <a:xfrm>
            <a:off x="5763388" y="1694943"/>
            <a:ext cx="3526417" cy="3305683"/>
            <a:chOff x="5906263" y="1914018"/>
            <a:chExt cx="3526417" cy="3305683"/>
          </a:xfrm>
        </p:grpSpPr>
        <p:sp>
          <p:nvSpPr>
            <p:cNvPr id="1487" name="Google Shape;1487;p43"/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2033;p48">
            <a:extLst>
              <a:ext uri="{FF2B5EF4-FFF2-40B4-BE49-F238E27FC236}">
                <a16:creationId xmlns:a16="http://schemas.microsoft.com/office/drawing/2014/main" id="{D566EDCC-A8E4-F541-8292-CDBD099CEF58}"/>
              </a:ext>
            </a:extLst>
          </p:cNvPr>
          <p:cNvSpPr txBox="1">
            <a:spLocks/>
          </p:cNvSpPr>
          <p:nvPr/>
        </p:nvSpPr>
        <p:spPr>
          <a:xfrm>
            <a:off x="931426" y="1623166"/>
            <a:ext cx="318028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None/>
            </a:pPr>
            <a:r>
              <a:rPr lang="en-US" dirty="0"/>
              <a:t>1.  Accuracy. </a:t>
            </a:r>
          </a:p>
          <a:p>
            <a:pPr marL="114300" indent="0">
              <a:buNone/>
            </a:pPr>
            <a:r>
              <a:rPr lang="en-US" dirty="0"/>
              <a:t>2. Precision. </a:t>
            </a:r>
          </a:p>
          <a:p>
            <a:pPr marL="114300" indent="0">
              <a:buNone/>
            </a:pPr>
            <a:r>
              <a:rPr lang="en-US" dirty="0"/>
              <a:t>3. Recall. </a:t>
            </a:r>
          </a:p>
          <a:p>
            <a:pPr marL="114300" indent="0">
              <a:buNone/>
            </a:pPr>
            <a:r>
              <a:rPr lang="en-US" dirty="0"/>
              <a:t>4. </a:t>
            </a:r>
            <a:r>
              <a:rPr lang="en-US" dirty="0" err="1"/>
              <a:t>Roc_auc</a:t>
            </a:r>
            <a:r>
              <a:rPr lang="en-US" dirty="0"/>
              <a:t>. </a:t>
            </a:r>
          </a:p>
          <a:p>
            <a:pPr marL="114300" indent="0">
              <a:buNone/>
            </a:pPr>
            <a:r>
              <a:rPr lang="en-US" dirty="0"/>
              <a:t>5. F1 scores. </a:t>
            </a:r>
          </a:p>
          <a:p>
            <a:pPr marL="114300" indent="0">
              <a:buNone/>
            </a:pPr>
            <a:r>
              <a:rPr lang="en-US" dirty="0"/>
              <a:t>6.ROC curves</a:t>
            </a: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80085" y="10962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 results 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4838698" y="-1871851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DC95B-2830-8E4A-9948-77C2371B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55" y="3056071"/>
            <a:ext cx="3775580" cy="2087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93AE6C-22BB-E849-A71F-C09B1032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7610"/>
            <a:ext cx="3984171" cy="194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2E536-E6D1-004E-8B34-E73EC1D4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" y="1027610"/>
            <a:ext cx="3775580" cy="1884375"/>
          </a:xfrm>
          <a:prstGeom prst="rect">
            <a:avLst/>
          </a:prstGeom>
        </p:spPr>
      </p:pic>
      <p:sp>
        <p:nvSpPr>
          <p:cNvPr id="9" name="Google Shape;1484;p43">
            <a:extLst>
              <a:ext uri="{FF2B5EF4-FFF2-40B4-BE49-F238E27FC236}">
                <a16:creationId xmlns:a16="http://schemas.microsoft.com/office/drawing/2014/main" id="{49ED7064-2EB6-5549-923E-45ED74B52C4D}"/>
              </a:ext>
            </a:extLst>
          </p:cNvPr>
          <p:cNvSpPr txBox="1">
            <a:spLocks/>
          </p:cNvSpPr>
          <p:nvPr/>
        </p:nvSpPr>
        <p:spPr>
          <a:xfrm>
            <a:off x="480085" y="85704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" name="Google Shape;1484;p43">
            <a:extLst>
              <a:ext uri="{FF2B5EF4-FFF2-40B4-BE49-F238E27FC236}">
                <a16:creationId xmlns:a16="http://schemas.microsoft.com/office/drawing/2014/main" id="{ECD09DB7-F8FE-484A-9DD7-64E7F4D69B4B}"/>
              </a:ext>
            </a:extLst>
          </p:cNvPr>
          <p:cNvSpPr txBox="1">
            <a:spLocks/>
          </p:cNvSpPr>
          <p:nvPr/>
        </p:nvSpPr>
        <p:spPr>
          <a:xfrm>
            <a:off x="5300279" y="86587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Google Shape;1484;p43">
            <a:extLst>
              <a:ext uri="{FF2B5EF4-FFF2-40B4-BE49-F238E27FC236}">
                <a16:creationId xmlns:a16="http://schemas.microsoft.com/office/drawing/2014/main" id="{4848D249-1A62-5C45-9297-026A75A9DC92}"/>
              </a:ext>
            </a:extLst>
          </p:cNvPr>
          <p:cNvSpPr txBox="1">
            <a:spLocks/>
          </p:cNvSpPr>
          <p:nvPr/>
        </p:nvSpPr>
        <p:spPr>
          <a:xfrm>
            <a:off x="2598188" y="2973750"/>
            <a:ext cx="397194" cy="39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4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136606" y="93611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ROC curves visualization </a:t>
            </a:r>
            <a:endParaRPr sz="1800"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2458142" y="2298539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F9D71-BC4D-8446-9A8B-23993D7C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77" y="23762"/>
            <a:ext cx="4406538" cy="266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80F12-0B09-974E-9E67-8282C3E2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6" y="1356289"/>
            <a:ext cx="4206240" cy="266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82A27-9D87-EA4E-BF04-60816C219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60200"/>
            <a:ext cx="4572000" cy="2483300"/>
          </a:xfrm>
          <a:prstGeom prst="rect">
            <a:avLst/>
          </a:prstGeom>
        </p:spPr>
      </p:pic>
      <p:sp>
        <p:nvSpPr>
          <p:cNvPr id="9" name="Google Shape;1484;p43">
            <a:extLst>
              <a:ext uri="{FF2B5EF4-FFF2-40B4-BE49-F238E27FC236}">
                <a16:creationId xmlns:a16="http://schemas.microsoft.com/office/drawing/2014/main" id="{48639E5A-44A8-BF4D-80D5-46B2BF4F4960}"/>
              </a:ext>
            </a:extLst>
          </p:cNvPr>
          <p:cNvSpPr txBox="1">
            <a:spLocks/>
          </p:cNvSpPr>
          <p:nvPr/>
        </p:nvSpPr>
        <p:spPr>
          <a:xfrm>
            <a:off x="-49239" y="1480158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" name="Google Shape;1484;p43">
            <a:extLst>
              <a:ext uri="{FF2B5EF4-FFF2-40B4-BE49-F238E27FC236}">
                <a16:creationId xmlns:a16="http://schemas.microsoft.com/office/drawing/2014/main" id="{D0E26770-9132-D54B-9FAC-3F63252E7014}"/>
              </a:ext>
            </a:extLst>
          </p:cNvPr>
          <p:cNvSpPr txBox="1">
            <a:spLocks/>
          </p:cNvSpPr>
          <p:nvPr/>
        </p:nvSpPr>
        <p:spPr>
          <a:xfrm>
            <a:off x="4493624" y="344109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2</a:t>
            </a:r>
            <a:r>
              <a:rPr lang="en-US" dirty="0"/>
              <a:t> </a:t>
            </a:r>
          </a:p>
        </p:txBody>
      </p:sp>
      <p:sp>
        <p:nvSpPr>
          <p:cNvPr id="11" name="Google Shape;1484;p43">
            <a:extLst>
              <a:ext uri="{FF2B5EF4-FFF2-40B4-BE49-F238E27FC236}">
                <a16:creationId xmlns:a16="http://schemas.microsoft.com/office/drawing/2014/main" id="{8491EAE3-FD1D-824F-84A3-09F1BFA69049}"/>
              </a:ext>
            </a:extLst>
          </p:cNvPr>
          <p:cNvSpPr txBox="1">
            <a:spLocks/>
          </p:cNvSpPr>
          <p:nvPr/>
        </p:nvSpPr>
        <p:spPr>
          <a:xfrm>
            <a:off x="4456136" y="2807723"/>
            <a:ext cx="604133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46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436844" y="6832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All..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 rot="1613372">
            <a:off x="-5491845" y="2203405"/>
            <a:ext cx="8044541" cy="4139467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33;p48">
            <a:extLst>
              <a:ext uri="{FF2B5EF4-FFF2-40B4-BE49-F238E27FC236}">
                <a16:creationId xmlns:a16="http://schemas.microsoft.com/office/drawing/2014/main" id="{1D837FD6-6263-0D4F-A019-C39C2C5CDA54}"/>
              </a:ext>
            </a:extLst>
          </p:cNvPr>
          <p:cNvSpPr txBox="1">
            <a:spLocks/>
          </p:cNvSpPr>
          <p:nvPr/>
        </p:nvSpPr>
        <p:spPr>
          <a:xfrm>
            <a:off x="436844" y="925443"/>
            <a:ext cx="802249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None/>
            </a:pPr>
            <a:r>
              <a:rPr lang="en-US" sz="2000" dirty="0"/>
              <a:t>After applying the three approaches :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dirty="0"/>
              <a:t>The best classifier was Random Forest in all approaches with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Out of Bag score equal 0.97 </a:t>
            </a: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The  classifiers that are sensitive to feature scaling got a good score in the third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587AFD-DB92-D948-8B38-8218E997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12" y="2533548"/>
            <a:ext cx="3020321" cy="830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E5E36-5075-6E44-BC3D-2869E5952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" t="55115" r="211" b="29708"/>
          <a:stretch/>
        </p:blipFill>
        <p:spPr>
          <a:xfrm>
            <a:off x="815004" y="2827610"/>
            <a:ext cx="3840004" cy="453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C842F-7C90-AD42-94E8-39285E034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203"/>
          <a:stretch/>
        </p:blipFill>
        <p:spPr>
          <a:xfrm>
            <a:off x="697803" y="2571750"/>
            <a:ext cx="3950606" cy="3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62"/>
          <p:cNvSpPr/>
          <p:nvPr/>
        </p:nvSpPr>
        <p:spPr>
          <a:xfrm rot="-4027679">
            <a:off x="2123644" y="-388623"/>
            <a:ext cx="4896711" cy="5420002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481DA-C1A7-D649-B5AC-3DC8EA49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58997"/>
            <a:ext cx="8520600" cy="1300800"/>
          </a:xfrm>
        </p:spPr>
        <p:txBody>
          <a:bodyPr/>
          <a:lstStyle/>
          <a:p>
            <a:pPr marL="114300" indent="0">
              <a:buNone/>
            </a:pPr>
            <a:r>
              <a:rPr lang="en-SA" dirty="0"/>
              <a:t>Time to have fun..</a:t>
            </a:r>
          </a:p>
        </p:txBody>
      </p:sp>
      <p:sp>
        <p:nvSpPr>
          <p:cNvPr id="7" name="Google Shape;3012;p63">
            <a:extLst>
              <a:ext uri="{FF2B5EF4-FFF2-40B4-BE49-F238E27FC236}">
                <a16:creationId xmlns:a16="http://schemas.microsoft.com/office/drawing/2014/main" id="{B207B4A2-AFDF-F649-81D0-53389D04BA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8861" y="987097"/>
            <a:ext cx="5435736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58;p29">
            <a:extLst>
              <a:ext uri="{FF2B5EF4-FFF2-40B4-BE49-F238E27FC236}">
                <a16:creationId xmlns:a16="http://schemas.microsoft.com/office/drawing/2014/main" id="{12CB76A4-08E7-9042-ABAF-2CBBFC6693B1}"/>
              </a:ext>
            </a:extLst>
          </p:cNvPr>
          <p:cNvSpPr/>
          <p:nvPr/>
        </p:nvSpPr>
        <p:spPr>
          <a:xfrm rot="-7509504">
            <a:off x="6285544" y="1866407"/>
            <a:ext cx="6294535" cy="3298686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8;p29">
            <a:extLst>
              <a:ext uri="{FF2B5EF4-FFF2-40B4-BE49-F238E27FC236}">
                <a16:creationId xmlns:a16="http://schemas.microsoft.com/office/drawing/2014/main" id="{568F4DEF-7253-F149-BEAD-D2662E72467E}"/>
              </a:ext>
            </a:extLst>
          </p:cNvPr>
          <p:cNvSpPr/>
          <p:nvPr/>
        </p:nvSpPr>
        <p:spPr>
          <a:xfrm rot="-7509504">
            <a:off x="-2249689" y="-369465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WorkFlow</a:t>
            </a:r>
            <a:r>
              <a:rPr lang="en" dirty="0"/>
              <a:t> Plan</a:t>
            </a:r>
            <a:endParaRPr dirty="0"/>
          </a:p>
        </p:txBody>
      </p:sp>
      <p:grpSp>
        <p:nvGrpSpPr>
          <p:cNvPr id="1870" name="Google Shape;1870;p46"/>
          <p:cNvGrpSpPr/>
          <p:nvPr/>
        </p:nvGrpSpPr>
        <p:grpSpPr>
          <a:xfrm>
            <a:off x="4392873" y="2703447"/>
            <a:ext cx="1605107" cy="331361"/>
            <a:chOff x="4808316" y="2800065"/>
            <a:chExt cx="1999386" cy="412910"/>
          </a:xfrm>
        </p:grpSpPr>
        <p:sp>
          <p:nvSpPr>
            <p:cNvPr id="1871" name="Google Shape;1871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4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873" name="Google Shape;1873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74" name="Google Shape;1874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75" name="Google Shape;1875;p46"/>
          <p:cNvCxnSpPr/>
          <p:nvPr/>
        </p:nvCxnSpPr>
        <p:spPr>
          <a:xfrm>
            <a:off x="7884644" y="2745631"/>
            <a:ext cx="0" cy="2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6" name="Google Shape;1876;p46"/>
          <p:cNvSpPr/>
          <p:nvPr/>
        </p:nvSpPr>
        <p:spPr>
          <a:xfrm>
            <a:off x="7847554" y="2703558"/>
            <a:ext cx="74400" cy="74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7" name="Google Shape;1877;p46"/>
          <p:cNvGrpSpPr/>
          <p:nvPr/>
        </p:nvGrpSpPr>
        <p:grpSpPr>
          <a:xfrm>
            <a:off x="1240073" y="2703558"/>
            <a:ext cx="1613743" cy="331781"/>
            <a:chOff x="803163" y="1111974"/>
            <a:chExt cx="591158" cy="121545"/>
          </a:xfrm>
        </p:grpSpPr>
        <p:grpSp>
          <p:nvGrpSpPr>
            <p:cNvPr id="1878" name="Google Shape;1878;p46"/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879" name="Google Shape;1879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0" name="Google Shape;1880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46"/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46"/>
          <p:cNvGrpSpPr/>
          <p:nvPr/>
        </p:nvGrpSpPr>
        <p:grpSpPr>
          <a:xfrm>
            <a:off x="2819935" y="2928062"/>
            <a:ext cx="1606053" cy="330777"/>
            <a:chOff x="1381910" y="1194219"/>
            <a:chExt cx="588341" cy="121177"/>
          </a:xfrm>
        </p:grpSpPr>
        <p:grpSp>
          <p:nvGrpSpPr>
            <p:cNvPr id="1883" name="Google Shape;1883;p46"/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4" name="Google Shape;1884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5" name="Google Shape;1885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6" name="Google Shape;1886;p46"/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5959668" y="2928062"/>
            <a:ext cx="1924311" cy="330777"/>
            <a:chOff x="2532079" y="1194219"/>
            <a:chExt cx="704927" cy="121177"/>
          </a:xfrm>
        </p:grpSpPr>
        <p:grpSp>
          <p:nvGrpSpPr>
            <p:cNvPr id="1888" name="Google Shape;1888;p46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9" name="Google Shape;1889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90" name="Google Shape;1890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1" name="Google Shape;1891;p46"/>
            <p:cNvSpPr/>
            <p:nvPr/>
          </p:nvSpPr>
          <p:spPr>
            <a:xfrm>
              <a:off x="2546107" y="1194219"/>
              <a:ext cx="690900" cy="393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46"/>
          <p:cNvSpPr txBox="1">
            <a:spLocks noGrp="1"/>
          </p:cNvSpPr>
          <p:nvPr>
            <p:ph type="title" idx="4294967295"/>
          </p:nvPr>
        </p:nvSpPr>
        <p:spPr>
          <a:xfrm>
            <a:off x="540438" y="1957192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Define the problem</a:t>
            </a:r>
          </a:p>
        </p:txBody>
      </p:sp>
      <p:sp>
        <p:nvSpPr>
          <p:cNvPr id="1895" name="Google Shape;1895;p46"/>
          <p:cNvSpPr txBox="1">
            <a:spLocks noGrp="1"/>
          </p:cNvSpPr>
          <p:nvPr>
            <p:ph type="title" idx="4294967295"/>
          </p:nvPr>
        </p:nvSpPr>
        <p:spPr>
          <a:xfrm>
            <a:off x="1463091" y="3323332"/>
            <a:ext cx="271368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/>
              <a:t>Data Exploration and pre-processing</a:t>
            </a:r>
          </a:p>
        </p:txBody>
      </p:sp>
      <p:sp>
        <p:nvSpPr>
          <p:cNvPr id="1897" name="Google Shape;1897;p46"/>
          <p:cNvSpPr txBox="1">
            <a:spLocks noGrp="1"/>
          </p:cNvSpPr>
          <p:nvPr>
            <p:ph type="title" idx="4294967295"/>
          </p:nvPr>
        </p:nvSpPr>
        <p:spPr>
          <a:xfrm>
            <a:off x="4626663" y="3332398"/>
            <a:ext cx="280889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/>
              <a:t>Classifier Models </a:t>
            </a:r>
            <a:br>
              <a:rPr lang="en-US" sz="1800" dirty="0"/>
            </a:br>
            <a:r>
              <a:rPr lang="en-US" sz="1800" dirty="0"/>
              <a:t>Second approach</a:t>
            </a:r>
          </a:p>
        </p:txBody>
      </p:sp>
      <p:sp>
        <p:nvSpPr>
          <p:cNvPr id="1899" name="Google Shape;1899;p46"/>
          <p:cNvSpPr txBox="1">
            <a:spLocks noGrp="1"/>
          </p:cNvSpPr>
          <p:nvPr>
            <p:ph type="title" idx="4294967295"/>
          </p:nvPr>
        </p:nvSpPr>
        <p:spPr>
          <a:xfrm>
            <a:off x="3400527" y="1869696"/>
            <a:ext cx="2050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Classifier Models </a:t>
            </a:r>
            <a:br>
              <a:rPr lang="en" sz="1800" dirty="0"/>
            </a:br>
            <a:r>
              <a:rPr lang="en" sz="1800" dirty="0"/>
              <a:t>First approach</a:t>
            </a:r>
            <a:endParaRPr sz="1800" dirty="0"/>
          </a:p>
        </p:txBody>
      </p:sp>
      <p:sp>
        <p:nvSpPr>
          <p:cNvPr id="1901" name="Google Shape;1901;p46"/>
          <p:cNvSpPr txBox="1">
            <a:spLocks noGrp="1"/>
          </p:cNvSpPr>
          <p:nvPr>
            <p:ph type="title" idx="4294967295"/>
          </p:nvPr>
        </p:nvSpPr>
        <p:spPr>
          <a:xfrm>
            <a:off x="6729966" y="1913358"/>
            <a:ext cx="2338833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dirty="0"/>
              <a:t>Classifier Models </a:t>
            </a:r>
            <a:br>
              <a:rPr lang="en-US" sz="1800" dirty="0"/>
            </a:br>
            <a:r>
              <a:rPr lang="en-US" sz="1800" dirty="0"/>
              <a:t>Third approach</a:t>
            </a:r>
          </a:p>
        </p:txBody>
      </p:sp>
      <p:sp>
        <p:nvSpPr>
          <p:cNvPr id="36" name="Google Shape;303;p31">
            <a:extLst>
              <a:ext uri="{FF2B5EF4-FFF2-40B4-BE49-F238E27FC236}">
                <a16:creationId xmlns:a16="http://schemas.microsoft.com/office/drawing/2014/main" id="{65D9FF64-6E74-D643-9340-E3F0A24185DA}"/>
              </a:ext>
            </a:extLst>
          </p:cNvPr>
          <p:cNvSpPr txBox="1">
            <a:spLocks/>
          </p:cNvSpPr>
          <p:nvPr/>
        </p:nvSpPr>
        <p:spPr>
          <a:xfrm>
            <a:off x="929388" y="1375081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01</a:t>
            </a:r>
          </a:p>
        </p:txBody>
      </p:sp>
      <p:sp>
        <p:nvSpPr>
          <p:cNvPr id="38" name="Google Shape;303;p31">
            <a:extLst>
              <a:ext uri="{FF2B5EF4-FFF2-40B4-BE49-F238E27FC236}">
                <a16:creationId xmlns:a16="http://schemas.microsoft.com/office/drawing/2014/main" id="{16D56CBA-5FA6-FC49-9E64-D7B44FD089C1}"/>
              </a:ext>
            </a:extLst>
          </p:cNvPr>
          <p:cNvSpPr txBox="1">
            <a:spLocks/>
          </p:cNvSpPr>
          <p:nvPr/>
        </p:nvSpPr>
        <p:spPr>
          <a:xfrm>
            <a:off x="2447603" y="38821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02</a:t>
            </a:r>
          </a:p>
        </p:txBody>
      </p:sp>
      <p:sp>
        <p:nvSpPr>
          <p:cNvPr id="39" name="Google Shape;303;p31">
            <a:extLst>
              <a:ext uri="{FF2B5EF4-FFF2-40B4-BE49-F238E27FC236}">
                <a16:creationId xmlns:a16="http://schemas.microsoft.com/office/drawing/2014/main" id="{4BADBF17-BFA7-9348-A559-16A64F50D884}"/>
              </a:ext>
            </a:extLst>
          </p:cNvPr>
          <p:cNvSpPr txBox="1">
            <a:spLocks/>
          </p:cNvSpPr>
          <p:nvPr/>
        </p:nvSpPr>
        <p:spPr>
          <a:xfrm>
            <a:off x="4030563" y="1324132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03</a:t>
            </a:r>
          </a:p>
        </p:txBody>
      </p:sp>
      <p:sp>
        <p:nvSpPr>
          <p:cNvPr id="40" name="Google Shape;303;p31">
            <a:extLst>
              <a:ext uri="{FF2B5EF4-FFF2-40B4-BE49-F238E27FC236}">
                <a16:creationId xmlns:a16="http://schemas.microsoft.com/office/drawing/2014/main" id="{728292C8-A9D1-0943-A78D-18FE70A50FA4}"/>
              </a:ext>
            </a:extLst>
          </p:cNvPr>
          <p:cNvSpPr txBox="1">
            <a:spLocks/>
          </p:cNvSpPr>
          <p:nvPr/>
        </p:nvSpPr>
        <p:spPr>
          <a:xfrm>
            <a:off x="5641649" y="3872098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04</a:t>
            </a:r>
          </a:p>
        </p:txBody>
      </p:sp>
      <p:sp>
        <p:nvSpPr>
          <p:cNvPr id="41" name="Google Shape;303;p31">
            <a:extLst>
              <a:ext uri="{FF2B5EF4-FFF2-40B4-BE49-F238E27FC236}">
                <a16:creationId xmlns:a16="http://schemas.microsoft.com/office/drawing/2014/main" id="{37FC0F72-DF7D-2948-967B-32C7D674858D}"/>
              </a:ext>
            </a:extLst>
          </p:cNvPr>
          <p:cNvSpPr txBox="1">
            <a:spLocks/>
          </p:cNvSpPr>
          <p:nvPr/>
        </p:nvSpPr>
        <p:spPr>
          <a:xfrm>
            <a:off x="7511994" y="1342431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4000"/>
            </a:pPr>
            <a:r>
              <a:rPr lang="en" sz="4000" dirty="0">
                <a:solidFill>
                  <a:schemeClr val="lt2"/>
                </a:solidFill>
                <a:latin typeface="Viga"/>
                <a:sym typeface="Viga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9">
            <a:extLst>
              <a:ext uri="{FF2B5EF4-FFF2-40B4-BE49-F238E27FC236}">
                <a16:creationId xmlns:a16="http://schemas.microsoft.com/office/drawing/2014/main" id="{D3481DF4-BBDD-5E4D-8026-099C90F61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1424619">
            <a:off x="-3066884" y="3315965"/>
            <a:ext cx="7387017" cy="5990187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SA"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this link trusted?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26B33-CF8E-D74C-8153-13D27909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56" y="713685"/>
            <a:ext cx="3038775" cy="3676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8E601-CC33-EF4C-B039-46CD3EA47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62" y="1454087"/>
            <a:ext cx="5061972" cy="1891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Exploration and pre-processing</a:t>
            </a:r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5985312" y="608025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58351B-94BA-624A-9CC8-F060945D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3" y="1474839"/>
            <a:ext cx="5389414" cy="2406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8;p29">
            <a:extLst>
              <a:ext uri="{FF2B5EF4-FFF2-40B4-BE49-F238E27FC236}">
                <a16:creationId xmlns:a16="http://schemas.microsoft.com/office/drawing/2014/main" id="{262CC969-6542-964B-9BC0-91F3C08AA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1424619">
            <a:off x="5307402" y="-211005"/>
            <a:ext cx="7387017" cy="5990187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SA" dirty="0"/>
          </a:p>
        </p:txBody>
      </p:sp>
      <p:sp>
        <p:nvSpPr>
          <p:cNvPr id="522" name="Google Shape;522;p33"/>
          <p:cNvSpPr/>
          <p:nvPr/>
        </p:nvSpPr>
        <p:spPr>
          <a:xfrm>
            <a:off x="7028962" y="1114266"/>
            <a:ext cx="1038380" cy="1058741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9;p32">
            <a:extLst>
              <a:ext uri="{FF2B5EF4-FFF2-40B4-BE49-F238E27FC236}">
                <a16:creationId xmlns:a16="http://schemas.microsoft.com/office/drawing/2014/main" id="{BDA2C8E4-CA23-BE49-A17F-77F8A3FBA3D3}"/>
              </a:ext>
            </a:extLst>
          </p:cNvPr>
          <p:cNvSpPr txBox="1">
            <a:spLocks/>
          </p:cNvSpPr>
          <p:nvPr/>
        </p:nvSpPr>
        <p:spPr>
          <a:xfrm>
            <a:off x="567631" y="1298845"/>
            <a:ext cx="5276854" cy="19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>
              <a:buFont typeface="DM Sans"/>
              <a:buNone/>
            </a:pPr>
            <a:r>
              <a:rPr lang="en-US" dirty="0"/>
              <a:t> </a:t>
            </a:r>
            <a:r>
              <a:rPr lang="en-US" b="1" dirty="0"/>
              <a:t>Data cleaning</a:t>
            </a:r>
          </a:p>
          <a:p>
            <a:pPr marL="114300" indent="0">
              <a:buFont typeface="DM Sans"/>
              <a:buNone/>
            </a:pPr>
            <a:r>
              <a:rPr lang="en-US" b="1" dirty="0"/>
              <a:t>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Replace all negative values with zeros.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Divide data frame into features and target.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Check if the data contains missing value. </a:t>
            </a:r>
          </a:p>
          <a:p>
            <a:pPr marL="114300" indent="0">
              <a:buFont typeface="DM Sans"/>
              <a:buNone/>
            </a:pPr>
            <a:r>
              <a:rPr lang="en-US" dirty="0"/>
              <a:t>- Drop duplicated rows or records. 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DD2787-436A-8D49-B511-5C7A2F51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pre-processing</a:t>
            </a:r>
            <a:endParaRPr lang="en-S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6B49B-0882-AD41-9D3A-774E3DFD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50" y="3689001"/>
            <a:ext cx="2092750" cy="664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41F23E-0675-CA4E-815A-3CEEFC59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21" y="3362995"/>
            <a:ext cx="2092750" cy="3260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4"/>
          <p:cNvSpPr/>
          <p:nvPr/>
        </p:nvSpPr>
        <p:spPr>
          <a:xfrm rot="6517079">
            <a:off x="-438832" y="-1728106"/>
            <a:ext cx="6495385" cy="8305353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92718" y="868242"/>
            <a:ext cx="3490250" cy="1185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Design</a:t>
            </a:r>
            <a:endParaRPr dirty="0"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913;p38">
            <a:extLst>
              <a:ext uri="{FF2B5EF4-FFF2-40B4-BE49-F238E27FC236}">
                <a16:creationId xmlns:a16="http://schemas.microsoft.com/office/drawing/2014/main" id="{9092A037-BA20-A047-AC64-26928AC4BD16}"/>
              </a:ext>
            </a:extLst>
          </p:cNvPr>
          <p:cNvSpPr txBox="1">
            <a:spLocks/>
          </p:cNvSpPr>
          <p:nvPr/>
        </p:nvSpPr>
        <p:spPr>
          <a:xfrm>
            <a:off x="624682" y="2086416"/>
            <a:ext cx="3396342" cy="167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l"/>
            <a:r>
              <a:rPr lang="en-US" dirty="0"/>
              <a:t>1. Decision tree. </a:t>
            </a:r>
          </a:p>
          <a:p>
            <a:pPr marL="139700" indent="0" algn="l"/>
            <a:r>
              <a:rPr lang="en-US" dirty="0"/>
              <a:t>2. Logistic regression. </a:t>
            </a:r>
          </a:p>
          <a:p>
            <a:pPr marL="139700" indent="0" algn="l"/>
            <a:r>
              <a:rPr lang="en-US" dirty="0"/>
              <a:t>3. Support vector machine. </a:t>
            </a:r>
          </a:p>
          <a:p>
            <a:pPr marL="139700" indent="0" algn="l"/>
            <a:r>
              <a:rPr lang="en-US" dirty="0"/>
              <a:t>4. Naïve bayes. </a:t>
            </a:r>
          </a:p>
          <a:p>
            <a:pPr marL="139700" indent="0" algn="l"/>
            <a:r>
              <a:rPr lang="en-US" dirty="0"/>
              <a:t>5. Random forest. </a:t>
            </a:r>
          </a:p>
          <a:p>
            <a:pPr marL="139700" indent="0" algn="l"/>
            <a:r>
              <a:rPr lang="en-US" dirty="0"/>
              <a:t>6. K-Nearest Neighbor.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8"/>
          <p:cNvSpPr txBox="1">
            <a:spLocks noGrp="1"/>
          </p:cNvSpPr>
          <p:nvPr>
            <p:ph type="title"/>
          </p:nvPr>
        </p:nvSpPr>
        <p:spPr>
          <a:xfrm>
            <a:off x="263603" y="10339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Approaches</a:t>
            </a:r>
            <a:endParaRPr dirty="0"/>
          </a:p>
        </p:txBody>
      </p:sp>
      <p:grpSp>
        <p:nvGrpSpPr>
          <p:cNvPr id="1930" name="Google Shape;1930;p48"/>
          <p:cNvGrpSpPr/>
          <p:nvPr/>
        </p:nvGrpSpPr>
        <p:grpSpPr>
          <a:xfrm>
            <a:off x="3375107" y="939795"/>
            <a:ext cx="2867753" cy="2374546"/>
            <a:chOff x="1259200" y="508350"/>
            <a:chExt cx="5203025" cy="4968275"/>
          </a:xfrm>
        </p:grpSpPr>
        <p:sp>
          <p:nvSpPr>
            <p:cNvPr id="1931" name="Google Shape;1931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526325" y="5162250"/>
              <a:ext cx="1511925" cy="314375"/>
            </a:xfrm>
            <a:custGeom>
              <a:avLst/>
              <a:gdLst/>
              <a:ahLst/>
              <a:cxnLst/>
              <a:rect l="l" t="t" r="r" b="b"/>
              <a:pathLst>
                <a:path w="60477" h="12575" extrusionOk="0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3839425" y="1508400"/>
              <a:ext cx="622550" cy="510700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3831925" y="1500825"/>
              <a:ext cx="636925" cy="525775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4290750" y="1581100"/>
              <a:ext cx="164725" cy="176100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4010625" y="1621625"/>
              <a:ext cx="248550" cy="111025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3839900" y="1738050"/>
              <a:ext cx="146450" cy="204900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937450" y="2023325"/>
              <a:ext cx="289800" cy="408650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928975" y="2015850"/>
              <a:ext cx="306700" cy="423625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915175" y="2155225"/>
              <a:ext cx="375225" cy="883250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912575" y="2147775"/>
              <a:ext cx="385950" cy="898175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3002950" y="2230950"/>
              <a:ext cx="117550" cy="50550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3018825" y="2274225"/>
              <a:ext cx="103900" cy="51650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3216075" y="2299325"/>
              <a:ext cx="478950" cy="756750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3208175" y="2291850"/>
              <a:ext cx="481875" cy="771725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3209550" y="2295475"/>
              <a:ext cx="1092150" cy="1256525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3199875" y="2288000"/>
              <a:ext cx="1109325" cy="127147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3836325" y="2331375"/>
              <a:ext cx="313150" cy="316275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3830200" y="2323875"/>
              <a:ext cx="327500" cy="331225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3867150" y="2163775"/>
              <a:ext cx="255800" cy="403800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3865225" y="2156275"/>
              <a:ext cx="265950" cy="418750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4129900" y="2379950"/>
              <a:ext cx="546125" cy="653825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4122025" y="2372500"/>
              <a:ext cx="562975" cy="668750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13575" y="2848025"/>
              <a:ext cx="107725" cy="15632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605175" y="2840525"/>
              <a:ext cx="115050" cy="171275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54425" y="2777450"/>
              <a:ext cx="1047600" cy="277425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51550" y="2769950"/>
              <a:ext cx="1034675" cy="292275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678350" y="2814525"/>
              <a:ext cx="88625" cy="126450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719050" y="2855375"/>
              <a:ext cx="99875" cy="126450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767175" y="2903650"/>
              <a:ext cx="88825" cy="100475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824200" y="2948275"/>
              <a:ext cx="61450" cy="41000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4289350" y="1965725"/>
              <a:ext cx="70900" cy="151700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4281475" y="1958275"/>
              <a:ext cx="86525" cy="166650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768550" y="1701500"/>
              <a:ext cx="573225" cy="579925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759850" y="1694025"/>
              <a:ext cx="586025" cy="594875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4121025" y="1846900"/>
              <a:ext cx="34425" cy="62750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4244225" y="1880800"/>
              <a:ext cx="34450" cy="62750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4082025" y="1772900"/>
              <a:ext cx="106725" cy="42775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4246200" y="1814075"/>
              <a:ext cx="84300" cy="73950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4171425" y="1875375"/>
              <a:ext cx="96900" cy="132500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4051850" y="1997350"/>
              <a:ext cx="104300" cy="80575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11500" y="3304400"/>
              <a:ext cx="1228650" cy="1295050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602925" y="3297250"/>
              <a:ext cx="1245700" cy="1309700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3411650" y="3146900"/>
              <a:ext cx="480100" cy="735100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3412775" y="3139425"/>
              <a:ext cx="486450" cy="750075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3210325" y="3113350"/>
              <a:ext cx="655600" cy="1104100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3202575" y="3105850"/>
              <a:ext cx="674750" cy="1119075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3610975" y="3342675"/>
              <a:ext cx="219325" cy="51832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3318700" y="4542650"/>
              <a:ext cx="356250" cy="377100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3333850" y="4535150"/>
              <a:ext cx="319650" cy="39207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3351525" y="4578425"/>
              <a:ext cx="299650" cy="341325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3343050" y="4570950"/>
              <a:ext cx="309675" cy="356275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2931550" y="4089825"/>
              <a:ext cx="392350" cy="329600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924075" y="4082300"/>
              <a:ext cx="407450" cy="344625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931550" y="4089825"/>
              <a:ext cx="318850" cy="329500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924075" y="4082300"/>
              <a:ext cx="334375" cy="344550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924075" y="4082300"/>
              <a:ext cx="366500" cy="344625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1641725" y="2530025"/>
              <a:ext cx="2200" cy="22375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1648925" y="567750"/>
              <a:ext cx="4341600" cy="1917900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5993250" y="2494375"/>
              <a:ext cx="2550" cy="22325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1744250" y="1034900"/>
              <a:ext cx="898250" cy="720150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735400" y="508350"/>
              <a:ext cx="1076350" cy="549800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735400" y="561750"/>
              <a:ext cx="305075" cy="29932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4159375" y="785825"/>
              <a:ext cx="400000" cy="26055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4172200" y="545525"/>
              <a:ext cx="882725" cy="449375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5033625" y="1051000"/>
              <a:ext cx="913725" cy="820825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136230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1480700" y="2132325"/>
              <a:ext cx="730850" cy="727700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1259200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543145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5566725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1" name="Google Shape;2031;p48"/>
          <p:cNvSpPr txBox="1">
            <a:spLocks noGrp="1"/>
          </p:cNvSpPr>
          <p:nvPr>
            <p:ph type="body" idx="4294967295"/>
          </p:nvPr>
        </p:nvSpPr>
        <p:spPr>
          <a:xfrm>
            <a:off x="3504168" y="3808664"/>
            <a:ext cx="2462333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Balance the data and then scale. </a:t>
            </a:r>
          </a:p>
        </p:txBody>
      </p:sp>
      <p:sp>
        <p:nvSpPr>
          <p:cNvPr id="2032" name="Google Shape;2032;p48"/>
          <p:cNvSpPr txBox="1">
            <a:spLocks noGrp="1"/>
          </p:cNvSpPr>
          <p:nvPr>
            <p:ph type="title" idx="4294967295"/>
          </p:nvPr>
        </p:nvSpPr>
        <p:spPr>
          <a:xfrm>
            <a:off x="109405" y="1378351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First Approach</a:t>
            </a:r>
            <a:endParaRPr sz="1800" dirty="0"/>
          </a:p>
        </p:txBody>
      </p:sp>
      <p:sp>
        <p:nvSpPr>
          <p:cNvPr id="2033" name="Google Shape;2033;p48"/>
          <p:cNvSpPr txBox="1">
            <a:spLocks noGrp="1"/>
          </p:cNvSpPr>
          <p:nvPr>
            <p:ph type="body" idx="4294967295"/>
          </p:nvPr>
        </p:nvSpPr>
        <p:spPr>
          <a:xfrm>
            <a:off x="-125539" y="1670705"/>
            <a:ext cx="3180288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Applying classifiers without scaling and modifying the data. </a:t>
            </a:r>
          </a:p>
        </p:txBody>
      </p:sp>
      <p:sp>
        <p:nvSpPr>
          <p:cNvPr id="2034" name="Google Shape;2034;p48"/>
          <p:cNvSpPr txBox="1">
            <a:spLocks noGrp="1"/>
          </p:cNvSpPr>
          <p:nvPr>
            <p:ph type="title" idx="4294967295"/>
          </p:nvPr>
        </p:nvSpPr>
        <p:spPr>
          <a:xfrm>
            <a:off x="3549478" y="3245271"/>
            <a:ext cx="18084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Third Approach</a:t>
            </a:r>
            <a:endParaRPr sz="1800" dirty="0"/>
          </a:p>
        </p:txBody>
      </p:sp>
      <p:sp>
        <p:nvSpPr>
          <p:cNvPr id="2035" name="Google Shape;2035;p48"/>
          <p:cNvSpPr txBox="1">
            <a:spLocks noGrp="1"/>
          </p:cNvSpPr>
          <p:nvPr>
            <p:ph type="body" idx="4294967295"/>
          </p:nvPr>
        </p:nvSpPr>
        <p:spPr>
          <a:xfrm>
            <a:off x="6893926" y="1862780"/>
            <a:ext cx="246233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Applying smote to balance the data. </a:t>
            </a:r>
          </a:p>
        </p:txBody>
      </p:sp>
      <p:sp>
        <p:nvSpPr>
          <p:cNvPr id="2036" name="Google Shape;2036;p48"/>
          <p:cNvSpPr txBox="1">
            <a:spLocks noGrp="1"/>
          </p:cNvSpPr>
          <p:nvPr>
            <p:ph type="title" idx="4294967295"/>
          </p:nvPr>
        </p:nvSpPr>
        <p:spPr>
          <a:xfrm>
            <a:off x="7026836" y="1281478"/>
            <a:ext cx="2142055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Second Approach</a:t>
            </a:r>
            <a:endParaRPr sz="1800" dirty="0"/>
          </a:p>
        </p:txBody>
      </p:sp>
      <p:cxnSp>
        <p:nvCxnSpPr>
          <p:cNvPr id="2039" name="Google Shape;2039;p48"/>
          <p:cNvCxnSpPr>
            <a:cxnSpLocks/>
          </p:cNvCxnSpPr>
          <p:nvPr/>
        </p:nvCxnSpPr>
        <p:spPr>
          <a:xfrm rot="16200000" flipV="1">
            <a:off x="3301157" y="2623212"/>
            <a:ext cx="1009417" cy="3728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0" name="Google Shape;2040;p48"/>
          <p:cNvCxnSpPr>
            <a:stCxn id="2032" idx="3"/>
          </p:cNvCxnSpPr>
          <p:nvPr/>
        </p:nvCxnSpPr>
        <p:spPr>
          <a:xfrm rot="10800000" flipH="1">
            <a:off x="1917805" y="1407001"/>
            <a:ext cx="1738200" cy="241200"/>
          </a:xfrm>
          <a:prstGeom prst="bentConnector3">
            <a:avLst>
              <a:gd name="adj1" fmla="val 2218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1" name="Google Shape;2041;p48"/>
          <p:cNvCxnSpPr>
            <a:cxnSpLocks/>
            <a:stCxn id="2036" idx="1"/>
          </p:cNvCxnSpPr>
          <p:nvPr/>
        </p:nvCxnSpPr>
        <p:spPr>
          <a:xfrm rot="10800000">
            <a:off x="5526840" y="1310128"/>
            <a:ext cx="1499997" cy="24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D74F35-BAF6-8C4E-8E89-D87C01BF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" y="2860595"/>
            <a:ext cx="2507985" cy="208977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DDE72A3-26E7-3A4F-8193-2EFF9228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224" y="2966620"/>
            <a:ext cx="2985632" cy="2089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0" y="384985"/>
            <a:ext cx="7570118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Applying classifiers without scaling and modifying the data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feature importance of the high classifier score (Random Forest)</a:t>
            </a:r>
            <a:br>
              <a:rPr lang="en-US" sz="1800" dirty="0"/>
            </a:br>
            <a:r>
              <a:rPr lang="en-US" sz="1800" dirty="0"/>
              <a:t> </a:t>
            </a:r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71831" y="423114"/>
            <a:ext cx="5382961" cy="491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First</a:t>
            </a:r>
            <a:r>
              <a:rPr lang="en" sz="4000" dirty="0"/>
              <a:t> Approach</a:t>
            </a:r>
            <a:endParaRPr sz="40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9DBE7AF-C318-4447-AF77-93772106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0" y="1911216"/>
            <a:ext cx="5834254" cy="32096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0" y="262832"/>
            <a:ext cx="6939151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r>
              <a:rPr lang="en-US" sz="1800" dirty="0"/>
              <a:t>Applying smote to balance the data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feature importance of the high classifier score (Random Forest)</a:t>
            </a:r>
            <a:br>
              <a:rPr lang="en-US" sz="1800" dirty="0"/>
            </a:br>
            <a:r>
              <a:rPr lang="en-US" sz="1800" dirty="0"/>
              <a:t> 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148046" y="-182880"/>
            <a:ext cx="5382961" cy="92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Second Approach</a:t>
            </a:r>
            <a:endParaRPr sz="2800"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6791274" y="1992086"/>
            <a:ext cx="2766383" cy="3001402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898D25-0DBB-2744-AE7D-17036E95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" y="1739668"/>
            <a:ext cx="5662539" cy="32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69223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324</Words>
  <Application>Microsoft Macintosh PowerPoint</Application>
  <PresentationFormat>On-screen Show (16:9)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DM Sans</vt:lpstr>
      <vt:lpstr>Viga</vt:lpstr>
      <vt:lpstr>Helvetica Neue</vt:lpstr>
      <vt:lpstr>Cyber Security Business Plan</vt:lpstr>
      <vt:lpstr>Phishing Websites Classification</vt:lpstr>
      <vt:lpstr>WorkFlow Plan</vt:lpstr>
      <vt:lpstr>Is this link trusted?</vt:lpstr>
      <vt:lpstr>Data Exploration and pre-processing</vt:lpstr>
      <vt:lpstr>Data Exploration and pre-processing</vt:lpstr>
      <vt:lpstr>Design</vt:lpstr>
      <vt:lpstr>3 Approaches</vt:lpstr>
      <vt:lpstr>  Applying classifiers without scaling and modifying the data   feature importance of the high classifier score (Random Forest)  </vt:lpstr>
      <vt:lpstr> Applying smote to balance the data  feature importance of the high classifier score (Random Forest)   </vt:lpstr>
      <vt:lpstr>  Balance the data and then scale  feature importance of the high classifier score (Random Forest)  </vt:lpstr>
      <vt:lpstr>Model Evaluation</vt:lpstr>
      <vt:lpstr>Metrics results </vt:lpstr>
      <vt:lpstr>ROC curves visualization </vt:lpstr>
      <vt:lpstr>After All..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Websites Classification</dc:title>
  <cp:lastModifiedBy>JAMILAH RABEH GHAZI ALHARBI</cp:lastModifiedBy>
  <cp:revision>23</cp:revision>
  <dcterms:modified xsi:type="dcterms:W3CDTF">2021-12-18T18:17:42Z</dcterms:modified>
</cp:coreProperties>
</file>